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90" r:id="rId9"/>
    <p:sldId id="266" r:id="rId10"/>
    <p:sldId id="267" r:id="rId11"/>
    <p:sldId id="268" r:id="rId12"/>
    <p:sldId id="269" r:id="rId13"/>
    <p:sldId id="270" r:id="rId14"/>
    <p:sldId id="271" r:id="rId15"/>
    <p:sldId id="283" r:id="rId16"/>
    <p:sldId id="272" r:id="rId17"/>
    <p:sldId id="291" r:id="rId18"/>
    <p:sldId id="273" r:id="rId19"/>
    <p:sldId id="288" r:id="rId20"/>
    <p:sldId id="274" r:id="rId21"/>
    <p:sldId id="284" r:id="rId22"/>
    <p:sldId id="275" r:id="rId23"/>
    <p:sldId id="276" r:id="rId24"/>
    <p:sldId id="289" r:id="rId25"/>
    <p:sldId id="277" r:id="rId26"/>
    <p:sldId id="285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5"/>
    <p:restoredTop sz="94139" autoAdjust="0"/>
  </p:normalViewPr>
  <p:slideViewPr>
    <p:cSldViewPr>
      <p:cViewPr varScale="1">
        <p:scale>
          <a:sx n="90" d="100"/>
          <a:sy n="90" d="100"/>
        </p:scale>
        <p:origin x="152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7.9 Mars Exploration Rover p257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Please add source:  Source: Reproduced by permission of NASA Jet Propulsion Laboratory (NASA-JPL).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59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59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6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6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49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8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www.id-book.com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12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www.id-book.com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17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iberation San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iberation Sans"/>
              </a:defRPr>
            </a:lvl1pPr>
            <a:lvl2pPr>
              <a:defRPr>
                <a:latin typeface="Liberation Sans"/>
              </a:defRPr>
            </a:lvl2pPr>
            <a:lvl3pPr>
              <a:defRPr>
                <a:latin typeface="Liberation Sans"/>
              </a:defRPr>
            </a:lvl3pPr>
            <a:lvl4pPr>
              <a:defRPr>
                <a:latin typeface="Liberation Sans"/>
              </a:defRPr>
            </a:lvl4pPr>
            <a:lvl5pPr>
              <a:defRPr>
                <a:latin typeface="Liberatio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iberation Sans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Liberation Sans"/>
              </a:defRPr>
            </a:lvl1pPr>
          </a:lstStyle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Liberation Sans"/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1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61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3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04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14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99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0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49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GB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1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7030A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4043" y="4581128"/>
            <a:ext cx="38331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Chapter 8</a:t>
            </a:r>
            <a:b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</a:br>
            <a:endParaRPr lang="en-GB" sz="14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GATHERING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F0DEC-C06B-FD41-801E-E165E8FD3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 t="2693" r="1964" b="2693"/>
          <a:stretch/>
        </p:blipFill>
        <p:spPr>
          <a:xfrm>
            <a:off x="2975527" y="547785"/>
            <a:ext cx="3192946" cy="40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Questionnaires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539750" y="1447800"/>
            <a:ext cx="8153400" cy="464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Questions can be closed or open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2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Closed questions are easier to analyze, and may be distributed and analyzed by computer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2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They can be administered to large populations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2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Disseminated by paper, email and the web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2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Sampling can be a problem when the size of a population is unknown as is common online evaluation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Liberatio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24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85800" y="204952"/>
            <a:ext cx="7772400" cy="8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Questionnaire design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95536" y="1101096"/>
            <a:ext cx="8496944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The impact of a question can be influenced by question order.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You may need different versions of the questionnaire for different populations.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Provide clear instructions on how to complete the questionnaire.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Strike a balance between using white space and keeping the questionnaire compact.</a:t>
            </a:r>
            <a:endParaRPr lang="en-US" sz="8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Avoid very long questions and questionnaires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Decide on whether phrases will all be positive, all negative or mixed.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6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23850" y="476250"/>
            <a:ext cx="83835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Question and response format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11188" y="1557338"/>
            <a:ext cx="7772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‘Yes’ and ‘No’ checkboxes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Checkboxes that offer many options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Rating scales</a:t>
            </a: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 err="1">
                <a:latin typeface="Liberation Sans"/>
              </a:rPr>
              <a:t>Likert</a:t>
            </a:r>
            <a:r>
              <a:rPr lang="en-US" sz="2400" dirty="0">
                <a:latin typeface="Liberation Sans"/>
              </a:rPr>
              <a:t> scales</a:t>
            </a: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Liberation Sans"/>
              </a:rPr>
              <a:t>semantic scales</a:t>
            </a: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Liberation Sans"/>
              </a:rPr>
              <a:t>3, 5, 7 or more points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</a:rPr>
              <a:t>Open-ended responses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endParaRPr lang="en-US" sz="2400" dirty="0">
              <a:latin typeface="Liberation Sans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12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06729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985"/>
            <a:ext cx="7772400" cy="900336"/>
          </a:xfrm>
        </p:spPr>
        <p:txBody>
          <a:bodyPr/>
          <a:lstStyle/>
          <a:p>
            <a:r>
              <a:rPr lang="en-US" dirty="0"/>
              <a:t>Encouraging a good response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4983832"/>
          </a:xfrm>
        </p:spPr>
        <p:txBody>
          <a:bodyPr>
            <a:noAutofit/>
          </a:bodyPr>
          <a:lstStyle/>
          <a:p>
            <a:r>
              <a:rPr lang="en-US" sz="2800" dirty="0"/>
              <a:t>Make sure purpose of study is clear</a:t>
            </a:r>
          </a:p>
          <a:p>
            <a:endParaRPr lang="en-US" sz="600" dirty="0"/>
          </a:p>
          <a:p>
            <a:r>
              <a:rPr lang="en-US" sz="2800" dirty="0"/>
              <a:t>Promise anonymity</a:t>
            </a:r>
          </a:p>
          <a:p>
            <a:endParaRPr lang="en-US" sz="600" dirty="0"/>
          </a:p>
          <a:p>
            <a:r>
              <a:rPr lang="en-US" sz="2800" dirty="0"/>
              <a:t>Ensure questionnaire is well designed</a:t>
            </a:r>
          </a:p>
          <a:p>
            <a:endParaRPr lang="en-US" sz="600" dirty="0"/>
          </a:p>
          <a:p>
            <a:r>
              <a:rPr lang="en-US" sz="2800" dirty="0"/>
              <a:t>Offer a short version for those who do not have time to complete a long questionnaire</a:t>
            </a:r>
          </a:p>
          <a:p>
            <a:endParaRPr lang="en-US" sz="600" dirty="0"/>
          </a:p>
          <a:p>
            <a:r>
              <a:rPr lang="en-US" sz="2800" dirty="0"/>
              <a:t>If mailed, include a stamped addressed envelope</a:t>
            </a:r>
          </a:p>
          <a:p>
            <a:endParaRPr lang="en-US" sz="600" dirty="0"/>
          </a:p>
          <a:p>
            <a:r>
              <a:rPr lang="en-US" sz="2800" dirty="0"/>
              <a:t>Follow-up with emails, phone calls, letters</a:t>
            </a:r>
          </a:p>
          <a:p>
            <a:endParaRPr lang="en-US" sz="600" dirty="0"/>
          </a:p>
          <a:p>
            <a:r>
              <a:rPr lang="en-US" sz="2800" dirty="0"/>
              <a:t>Provide an incentive</a:t>
            </a:r>
          </a:p>
          <a:p>
            <a:endParaRPr lang="en-US" sz="600" dirty="0"/>
          </a:p>
          <a:p>
            <a:r>
              <a:rPr lang="en-US" sz="2800" dirty="0"/>
              <a:t>40% response rate is good, 20% is often acceptable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49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online questionnaires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00808"/>
            <a:ext cx="8134350" cy="4464496"/>
          </a:xfrm>
        </p:spPr>
        <p:txBody>
          <a:bodyPr>
            <a:normAutofit lnSpcReduction="10000"/>
          </a:bodyPr>
          <a:lstStyle/>
          <a:p>
            <a:pPr>
              <a:buFont typeface="Symbol" charset="0"/>
              <a:buChar char="·"/>
            </a:pPr>
            <a:r>
              <a:rPr lang="en-US" sz="2400" dirty="0"/>
              <a:t>Relatively easy and quick to distribute</a:t>
            </a:r>
          </a:p>
          <a:p>
            <a:pPr>
              <a:buFont typeface="Symbol" charset="0"/>
              <a:buChar char="·"/>
            </a:pPr>
            <a:endParaRPr lang="en-US" sz="2400" dirty="0"/>
          </a:p>
          <a:p>
            <a:pPr>
              <a:buFont typeface="Symbol" charset="0"/>
              <a:buChar char="·"/>
            </a:pPr>
            <a:r>
              <a:rPr lang="en-US" sz="2400" dirty="0"/>
              <a:t>Responses are usually received quickly</a:t>
            </a:r>
          </a:p>
          <a:p>
            <a:pPr>
              <a:buFont typeface="Symbol" charset="0"/>
              <a:buChar char="·"/>
            </a:pPr>
            <a:endParaRPr lang="en-US" sz="2400" dirty="0"/>
          </a:p>
          <a:p>
            <a:pPr>
              <a:buFont typeface="Symbol" charset="0"/>
              <a:buChar char="·"/>
            </a:pPr>
            <a:r>
              <a:rPr lang="en-US" sz="2400" dirty="0"/>
              <a:t>No copying and postage costs</a:t>
            </a:r>
          </a:p>
          <a:p>
            <a:pPr>
              <a:buFont typeface="Symbol" charset="0"/>
              <a:buChar char="·"/>
            </a:pPr>
            <a:endParaRPr lang="en-US" sz="2400" dirty="0"/>
          </a:p>
          <a:p>
            <a:pPr>
              <a:buFont typeface="Symbol" charset="0"/>
              <a:buChar char="·"/>
            </a:pPr>
            <a:r>
              <a:rPr lang="en-US" sz="2400" dirty="0"/>
              <a:t>Data can be collected in database for analysis</a:t>
            </a:r>
          </a:p>
          <a:p>
            <a:pPr>
              <a:buFont typeface="Symbol" charset="0"/>
              <a:buChar char="·"/>
            </a:pPr>
            <a:endParaRPr lang="en-US" sz="2400" dirty="0"/>
          </a:p>
          <a:p>
            <a:pPr>
              <a:buFont typeface="Symbol" charset="0"/>
              <a:buChar char="·"/>
            </a:pPr>
            <a:r>
              <a:rPr lang="en-US" sz="2400" dirty="0"/>
              <a:t>Time required for data analysis is reduced</a:t>
            </a:r>
          </a:p>
          <a:p>
            <a:pPr>
              <a:buFont typeface="Symbol" charset="0"/>
              <a:buChar char="·"/>
            </a:pPr>
            <a:endParaRPr lang="en-US" sz="2400" dirty="0"/>
          </a:p>
          <a:p>
            <a:pPr>
              <a:buFont typeface="Symbol" charset="0"/>
              <a:buChar char="·"/>
            </a:pPr>
            <a:r>
              <a:rPr lang="en-US" sz="2400" dirty="0"/>
              <a:t>Errors can be corrected easily</a:t>
            </a:r>
          </a:p>
          <a:p>
            <a:pPr>
              <a:buFont typeface="Symbol" charset="0"/>
              <a:buChar char="·"/>
            </a:pP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14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689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843" y="116632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an online questionnaire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15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12B5F-7856-6143-A028-11D3FECF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33" y="734457"/>
            <a:ext cx="7269534" cy="5389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2EDCA-540E-054C-A0F4-A4359CDF00E1}"/>
              </a:ext>
            </a:extLst>
          </p:cNvPr>
          <p:cNvSpPr txBox="1"/>
          <p:nvPr/>
        </p:nvSpPr>
        <p:spPr>
          <a:xfrm>
            <a:off x="1775625" y="6165304"/>
            <a:ext cx="559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Showing check boxes, radio boxes and pull down menus </a:t>
            </a:r>
          </a:p>
        </p:txBody>
      </p:sp>
    </p:spTree>
    <p:extLst>
      <p:ext uri="{BB962C8B-B14F-4D97-AF65-F5344CB8AC3E}">
        <p14:creationId xmlns:p14="http://schemas.microsoft.com/office/powerpoint/2010/main" val="142082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with online questionnaires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556792"/>
            <a:ext cx="8229600" cy="4680520"/>
          </a:xfrm>
        </p:spPr>
        <p:txBody>
          <a:bodyPr>
            <a:normAutofit/>
          </a:bodyPr>
          <a:lstStyle/>
          <a:p>
            <a:pPr>
              <a:buFont typeface="Symbol" charset="0"/>
              <a:buChar char="·"/>
            </a:pPr>
            <a:r>
              <a:rPr lang="en-US" dirty="0"/>
              <a:t>Sampling is problematic if population size is unknown</a:t>
            </a:r>
          </a:p>
          <a:p>
            <a:pPr>
              <a:buFont typeface="Symbol" charset="0"/>
              <a:buChar char="·"/>
            </a:pPr>
            <a:endParaRPr lang="en-US" sz="1400" dirty="0"/>
          </a:p>
          <a:p>
            <a:pPr>
              <a:buFont typeface="Symbol" charset="0"/>
              <a:buChar char="·"/>
            </a:pPr>
            <a:r>
              <a:rPr lang="en-US" dirty="0"/>
              <a:t>Preventing individuals from responding more than once can be a problem</a:t>
            </a:r>
          </a:p>
          <a:p>
            <a:pPr>
              <a:buFont typeface="Symbol" charset="0"/>
              <a:buChar char="·"/>
            </a:pPr>
            <a:endParaRPr lang="en-US" sz="1400" dirty="0"/>
          </a:p>
          <a:p>
            <a:pPr>
              <a:buFont typeface="Symbol" charset="0"/>
              <a:buChar char="·"/>
            </a:pPr>
            <a:r>
              <a:rPr lang="en-US" dirty="0"/>
              <a:t>Individuals have also been known to change questions in email questionnaires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/>
              <a:t>Deploying online questionnaires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556792"/>
            <a:ext cx="8229600" cy="4680520"/>
          </a:xfrm>
        </p:spPr>
        <p:txBody>
          <a:bodyPr>
            <a:normAutofit lnSpcReduction="10000"/>
          </a:bodyPr>
          <a:lstStyle/>
          <a:p>
            <a:pPr>
              <a:buFont typeface="Symbol" charset="0"/>
              <a:buChar char="·"/>
            </a:pPr>
            <a:r>
              <a:rPr lang="en-US" dirty="0"/>
              <a:t>Plan the timeline</a:t>
            </a:r>
          </a:p>
          <a:p>
            <a:pPr>
              <a:buFont typeface="Symbol" charset="0"/>
              <a:buChar char="·"/>
            </a:pPr>
            <a:r>
              <a:rPr lang="en-US" dirty="0"/>
              <a:t>Design offline</a:t>
            </a:r>
          </a:p>
          <a:p>
            <a:pPr>
              <a:buFont typeface="Symbol" charset="0"/>
              <a:buChar char="·"/>
            </a:pPr>
            <a:r>
              <a:rPr lang="en-US" dirty="0"/>
              <a:t>Program/complete online template</a:t>
            </a:r>
          </a:p>
          <a:p>
            <a:pPr>
              <a:buFont typeface="Symbol" charset="0"/>
              <a:buChar char="·"/>
            </a:pPr>
            <a:r>
              <a:rPr lang="en-US" dirty="0"/>
              <a:t>Test the survey to make sure it behaves as you expect</a:t>
            </a:r>
          </a:p>
          <a:p>
            <a:pPr>
              <a:buFont typeface="Symbol" charset="0"/>
              <a:buChar char="·"/>
            </a:pPr>
            <a:r>
              <a:rPr lang="en-US" dirty="0"/>
              <a:t>Test it with a group that will not be part of the survey to check that the questions are clear</a:t>
            </a:r>
          </a:p>
          <a:p>
            <a:pPr>
              <a:buFont typeface="Symbol" charset="0"/>
              <a:buChar char="·"/>
            </a:pPr>
            <a:r>
              <a:rPr lang="en-US" dirty="0"/>
              <a:t>Recruit participants</a:t>
            </a:r>
          </a:p>
          <a:p>
            <a:pPr>
              <a:buFont typeface="Symbol" charset="0"/>
              <a:buChar char="·"/>
            </a:pPr>
            <a:endParaRPr lang="en-US" dirty="0"/>
          </a:p>
          <a:p>
            <a:pPr>
              <a:buFont typeface="Symbol" charset="0"/>
              <a:buChar char="·"/>
            </a:pPr>
            <a:endParaRPr lang="en-US" dirty="0"/>
          </a:p>
          <a:p>
            <a:pPr>
              <a:buFont typeface="Symbol" charset="0"/>
              <a:buChar char="·"/>
            </a:pPr>
            <a:endParaRPr lang="en-US" sz="1400" dirty="0"/>
          </a:p>
          <a:p>
            <a:pPr>
              <a:buFont typeface="Symbol" charset="0"/>
              <a:buChar char="·"/>
            </a:pPr>
            <a:endParaRPr lang="en-US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10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785" y="332656"/>
            <a:ext cx="8229600" cy="940966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484784"/>
            <a:ext cx="8209161" cy="4752504"/>
          </a:xfrm>
        </p:spPr>
        <p:txBody>
          <a:bodyPr/>
          <a:lstStyle/>
          <a:p>
            <a:r>
              <a:rPr lang="en-US" sz="2400" dirty="0"/>
              <a:t>Direct observation in the field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Structuring frameworks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Degree of participation (insider or outsider)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Ethnography</a:t>
            </a:r>
          </a:p>
          <a:p>
            <a:pPr lvl="1"/>
            <a:endParaRPr lang="en-US" sz="1200" dirty="0">
              <a:solidFill>
                <a:schemeClr val="tx1"/>
              </a:solidFill>
            </a:endParaRPr>
          </a:p>
          <a:p>
            <a:r>
              <a:rPr lang="en-US" sz="2400" dirty="0"/>
              <a:t>Direct observation in controlled environments</a:t>
            </a:r>
          </a:p>
          <a:p>
            <a:endParaRPr lang="en-US" sz="1200" dirty="0"/>
          </a:p>
          <a:p>
            <a:r>
              <a:rPr lang="en-US" sz="2400" dirty="0"/>
              <a:t>Indirect observation: tracking users’ activities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Diaries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Interaction logging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Video and photographs collected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remotely by drones or other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equipment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18</a:t>
            </a:fld>
            <a:endParaRPr lang="en-GB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23611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19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b="18915"/>
          <a:stretch/>
        </p:blipFill>
        <p:spPr bwMode="auto">
          <a:xfrm>
            <a:off x="292442" y="1520370"/>
            <a:ext cx="8559116" cy="370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2E15FB-0807-5A4E-8C5D-780C3277643B}"/>
              </a:ext>
            </a:extLst>
          </p:cNvPr>
          <p:cNvSpPr txBox="1"/>
          <p:nvPr/>
        </p:nvSpPr>
        <p:spPr>
          <a:xfrm>
            <a:off x="611560" y="5373216"/>
            <a:ext cx="7863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8.8 </a:t>
            </a:r>
            <a:r>
              <a:rPr lang="en-US" dirty="0"/>
              <a:t>Mars Exploration Rover</a:t>
            </a:r>
            <a:br>
              <a:rPr lang="en-US" dirty="0"/>
            </a:br>
            <a:r>
              <a:rPr lang="en-US" i="1" dirty="0"/>
              <a:t>Source: </a:t>
            </a:r>
            <a:r>
              <a:rPr lang="en-US" dirty="0"/>
              <a:t>Reproduced by permission of NASA Jet Propulsion Laboratory (NASA-JPL).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6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556792"/>
            <a:ext cx="8424936" cy="46085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Discuss how to plan and run a successful data gathering program.</a:t>
            </a:r>
          </a:p>
          <a:p>
            <a:endParaRPr lang="en-US" dirty="0"/>
          </a:p>
          <a:p>
            <a:r>
              <a:rPr lang="en-US" dirty="0"/>
              <a:t>Enable you to plan and run an interview.</a:t>
            </a:r>
          </a:p>
          <a:p>
            <a:endParaRPr lang="en-US" dirty="0"/>
          </a:p>
          <a:p>
            <a:r>
              <a:rPr lang="en-US" dirty="0"/>
              <a:t>Empower you to design a simple questionnaire.</a:t>
            </a:r>
          </a:p>
          <a:p>
            <a:endParaRPr lang="en-US" dirty="0"/>
          </a:p>
          <a:p>
            <a:r>
              <a:rPr lang="en-US" dirty="0"/>
              <a:t>Enable you to plan and carry out an observation.</a:t>
            </a:r>
            <a:endParaRPr lang="en-US" sz="8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932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712968" cy="698376"/>
          </a:xfrm>
        </p:spPr>
        <p:txBody>
          <a:bodyPr>
            <a:noAutofit/>
          </a:bodyPr>
          <a:lstStyle/>
          <a:p>
            <a:r>
              <a:rPr lang="en-US" sz="3200" dirty="0"/>
              <a:t>Structuring frameworks to guide observation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08720"/>
            <a:ext cx="8153400" cy="5492080"/>
          </a:xfrm>
        </p:spPr>
        <p:txBody>
          <a:bodyPr>
            <a:normAutofit fontScale="70000" lnSpcReduction="20000"/>
          </a:bodyPr>
          <a:lstStyle/>
          <a:p>
            <a:r>
              <a:rPr lang="en-US" sz="3700" dirty="0"/>
              <a:t>Three easy-to-remember parts:</a:t>
            </a:r>
          </a:p>
          <a:p>
            <a:endParaRPr lang="en-US" sz="1000" dirty="0"/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The person: Who? 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The place</a:t>
            </a:r>
            <a:r>
              <a:rPr lang="en-US" sz="3000" i="1" dirty="0">
                <a:solidFill>
                  <a:schemeClr val="tx1"/>
                </a:solidFill>
              </a:rPr>
              <a:t>:</a:t>
            </a:r>
            <a:r>
              <a:rPr lang="en-US" sz="3000" dirty="0">
                <a:solidFill>
                  <a:schemeClr val="tx1"/>
                </a:solidFill>
              </a:rPr>
              <a:t> Where?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The thing</a:t>
            </a:r>
            <a:r>
              <a:rPr lang="en-US" sz="3000" i="1" dirty="0">
                <a:solidFill>
                  <a:schemeClr val="tx1"/>
                </a:solidFill>
              </a:rPr>
              <a:t>: </a:t>
            </a:r>
            <a:r>
              <a:rPr lang="en-US" sz="3000" dirty="0">
                <a:solidFill>
                  <a:schemeClr val="tx1"/>
                </a:solidFill>
              </a:rPr>
              <a:t>What?</a:t>
            </a:r>
            <a:br>
              <a:rPr lang="en-US" sz="2900" dirty="0">
                <a:solidFill>
                  <a:schemeClr val="tx1"/>
                </a:solidFill>
              </a:rPr>
            </a:br>
            <a:endParaRPr lang="en-US" sz="2900" dirty="0">
              <a:solidFill>
                <a:schemeClr val="tx1"/>
              </a:solidFill>
            </a:endParaRPr>
          </a:p>
          <a:p>
            <a:r>
              <a:rPr lang="en-US" sz="3700" dirty="0"/>
              <a:t>A more detailed framework (Robson, 2014):</a:t>
            </a:r>
          </a:p>
          <a:p>
            <a:endParaRPr lang="en-US" sz="1000" dirty="0"/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Space: What is the physical space like and how is it laid out?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Actors: What are the names and relevant details of the people involved?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Activities: What are the actors doing and why?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Objects: What physical objects are present, such as furniture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Acts: What are </a:t>
            </a:r>
            <a:r>
              <a:rPr lang="en-US" sz="3000" dirty="0" err="1">
                <a:solidFill>
                  <a:schemeClr val="tx1"/>
                </a:solidFill>
              </a:rPr>
              <a:t>specifi</a:t>
            </a:r>
            <a:r>
              <a:rPr lang="en-US" sz="3000" dirty="0">
                <a:solidFill>
                  <a:schemeClr val="tx1"/>
                </a:solidFill>
              </a:rPr>
              <a:t> c individual actions?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Events: Is what you observe part of a special event?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Time: What is the sequence of events?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Goals: What are the actors trying to accomplish?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Feelings: What is the mood of the group and of individuals?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8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Planning and conducting observation in the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Decide on how involved you will be: passive observer to active participant</a:t>
            </a:r>
          </a:p>
          <a:p>
            <a:endParaRPr lang="en-US" sz="600" dirty="0"/>
          </a:p>
          <a:p>
            <a:r>
              <a:rPr lang="en-US" dirty="0"/>
              <a:t>How to gain acceptance</a:t>
            </a:r>
          </a:p>
          <a:p>
            <a:endParaRPr lang="en-US" sz="600" dirty="0"/>
          </a:p>
          <a:p>
            <a:r>
              <a:rPr lang="en-US" dirty="0"/>
              <a:t>How to handle sensitive topics, </a:t>
            </a:r>
            <a:r>
              <a:rPr lang="en-US" dirty="0" err="1"/>
              <a:t>eg</a:t>
            </a:r>
            <a:r>
              <a:rPr lang="en-US" dirty="0"/>
              <a:t>. culture, private spaces, etc.</a:t>
            </a:r>
          </a:p>
          <a:p>
            <a:endParaRPr lang="en-US" sz="600" dirty="0"/>
          </a:p>
          <a:p>
            <a:r>
              <a:rPr lang="en-US" dirty="0"/>
              <a:t>How to collect the data: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What data to collect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What equipment to use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When to stop observing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32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848600" cy="1524000"/>
          </a:xfrm>
        </p:spPr>
        <p:txBody>
          <a:bodyPr/>
          <a:lstStyle/>
          <a:p>
            <a:r>
              <a:rPr lang="en-US"/>
              <a:t>Ethnography (1)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340768"/>
            <a:ext cx="8229600" cy="4824313"/>
          </a:xfrm>
        </p:spPr>
        <p:txBody>
          <a:bodyPr>
            <a:normAutofit/>
          </a:bodyPr>
          <a:lstStyle/>
          <a:p>
            <a:pPr>
              <a:buFont typeface="Symbol" charset="0"/>
              <a:buChar char="·"/>
            </a:pPr>
            <a:r>
              <a:rPr lang="en-US" sz="2500" dirty="0"/>
              <a:t>Ethnography is a philosophy with a set of techniques that include participant observation and interviews</a:t>
            </a:r>
          </a:p>
          <a:p>
            <a:pPr>
              <a:buFont typeface="Symbol" charset="0"/>
              <a:buChar char="·"/>
            </a:pPr>
            <a:endParaRPr lang="en-US" sz="600" dirty="0"/>
          </a:p>
          <a:p>
            <a:pPr>
              <a:buFont typeface="Symbol" charset="0"/>
              <a:buChar char="·"/>
            </a:pPr>
            <a:r>
              <a:rPr lang="en-US" sz="2500" dirty="0"/>
              <a:t>Debate about differences between participant observation and ethnography</a:t>
            </a:r>
          </a:p>
          <a:p>
            <a:pPr>
              <a:buFont typeface="Symbol" charset="0"/>
              <a:buChar char="·"/>
            </a:pPr>
            <a:endParaRPr lang="en-US" sz="600" dirty="0"/>
          </a:p>
          <a:p>
            <a:pPr>
              <a:buFont typeface="Symbol" charset="0"/>
              <a:buChar char="·"/>
            </a:pPr>
            <a:r>
              <a:rPr lang="en-US" sz="2500" dirty="0"/>
              <a:t>Ethnographers immerse themselves in the culture that they study</a:t>
            </a:r>
          </a:p>
          <a:p>
            <a:pPr>
              <a:buFont typeface="Symbol" charset="0"/>
              <a:buChar char="·"/>
            </a:pPr>
            <a:endParaRPr lang="en-US" sz="600" dirty="0"/>
          </a:p>
          <a:p>
            <a:pPr>
              <a:buFont typeface="Symbol" charset="0"/>
              <a:buChar char="·"/>
            </a:pPr>
            <a:r>
              <a:rPr lang="en-US" sz="2500" dirty="0"/>
              <a:t>A researcher’s degree of participation can vary</a:t>
            </a:r>
            <a:endParaRPr lang="en-US" sz="600" dirty="0"/>
          </a:p>
          <a:p>
            <a:pPr>
              <a:buFont typeface="Symbol" charset="0"/>
              <a:buChar char="·"/>
            </a:pPr>
            <a:r>
              <a:rPr lang="en-US" sz="2500" dirty="0"/>
              <a:t>Analyzing video and data logs can be time-consuming</a:t>
            </a:r>
          </a:p>
          <a:p>
            <a:pPr>
              <a:buFont typeface="Symbol" charset="0"/>
              <a:buChar char="·"/>
            </a:pPr>
            <a:endParaRPr lang="en-US" sz="600" dirty="0"/>
          </a:p>
          <a:p>
            <a:pPr>
              <a:buFont typeface="Symbol" charset="0"/>
              <a:buChar char="·"/>
            </a:pPr>
            <a:r>
              <a:rPr lang="en-US" sz="2500" dirty="0"/>
              <a:t>Collections of comments, incidents, and artifacts are made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</p:spTree>
    <p:extLst>
      <p:ext uri="{BB962C8B-B14F-4D97-AF65-F5344CB8AC3E}">
        <p14:creationId xmlns:p14="http://schemas.microsoft.com/office/powerpoint/2010/main" val="11163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Ethnography (2)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12777"/>
            <a:ext cx="7774632" cy="482453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Co-operation of people being observed is required</a:t>
            </a:r>
          </a:p>
          <a:p>
            <a:endParaRPr lang="en-US" sz="2400" dirty="0"/>
          </a:p>
          <a:p>
            <a:r>
              <a:rPr lang="en-US" sz="2400" dirty="0"/>
              <a:t>Informants are useful</a:t>
            </a:r>
          </a:p>
          <a:p>
            <a:endParaRPr lang="en-US" sz="2400" dirty="0"/>
          </a:p>
          <a:p>
            <a:r>
              <a:rPr lang="en-US" sz="2400" dirty="0"/>
              <a:t>Data analysis is continuous</a:t>
            </a:r>
          </a:p>
          <a:p>
            <a:endParaRPr lang="en-US" sz="2400" dirty="0"/>
          </a:p>
          <a:p>
            <a:r>
              <a:rPr lang="en-US" sz="2400" dirty="0" err="1"/>
              <a:t>Interpretivist</a:t>
            </a:r>
            <a:r>
              <a:rPr lang="en-US" sz="2400" dirty="0"/>
              <a:t> technique</a:t>
            </a:r>
          </a:p>
          <a:p>
            <a:endParaRPr lang="en-US" sz="2400" dirty="0"/>
          </a:p>
          <a:p>
            <a:r>
              <a:rPr lang="en-US" sz="2400" dirty="0"/>
              <a:t>Questions get refined as understanding grows</a:t>
            </a:r>
          </a:p>
          <a:p>
            <a:endParaRPr lang="en-US" sz="2400" dirty="0"/>
          </a:p>
          <a:p>
            <a:r>
              <a:rPr lang="en-US" sz="2400" dirty="0"/>
              <a:t>Reports usually contain examples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23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498522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Ethnography (2)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b="24289"/>
          <a:stretch/>
        </p:blipFill>
        <p:spPr bwMode="auto">
          <a:xfrm>
            <a:off x="539552" y="1340768"/>
            <a:ext cx="806628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24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0D5CA-6A6D-9642-AD58-4C5A1A12479A}"/>
              </a:ext>
            </a:extLst>
          </p:cNvPr>
          <p:cNvSpPr/>
          <p:nvPr/>
        </p:nvSpPr>
        <p:spPr>
          <a:xfrm>
            <a:off x="457200" y="5094312"/>
            <a:ext cx="8147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NeueLTStd"/>
              </a:rPr>
              <a:t>Figure 8.9 </a:t>
            </a:r>
            <a:r>
              <a:rPr lang="en-US" sz="1600" dirty="0">
                <a:latin typeface="HelveticaNeueLTStd"/>
              </a:rPr>
              <a:t>(a) The situation before </a:t>
            </a:r>
            <a:r>
              <a:rPr lang="en-US" sz="1600" dirty="0" err="1">
                <a:latin typeface="HelveticaNeueLTStd"/>
              </a:rPr>
              <a:t>MERboard</a:t>
            </a:r>
            <a:r>
              <a:rPr lang="en-US" sz="1600" dirty="0">
                <a:latin typeface="HelveticaNeueLTStd"/>
              </a:rPr>
              <a:t>; (b) a scientist using </a:t>
            </a:r>
            <a:r>
              <a:rPr lang="en-US" sz="1600" dirty="0" err="1">
                <a:latin typeface="HelveticaNeueLTStd"/>
              </a:rPr>
              <a:t>MERboard</a:t>
            </a:r>
            <a:r>
              <a:rPr lang="en-US" sz="1600" dirty="0">
                <a:latin typeface="HelveticaNeueLTStd"/>
              </a:rPr>
              <a:t> to present information </a:t>
            </a:r>
            <a:endParaRPr lang="en-US" sz="1600" dirty="0"/>
          </a:p>
          <a:p>
            <a:r>
              <a:rPr lang="en-US" sz="1600" i="1" dirty="0">
                <a:latin typeface="HelveticaNeueLTStd"/>
              </a:rPr>
              <a:t>Source: </a:t>
            </a:r>
            <a:r>
              <a:rPr lang="en-US" sz="1600" dirty="0">
                <a:latin typeface="HelveticaNeueLTStd"/>
              </a:rPr>
              <a:t>J. Trimble, R. Wales and R. </a:t>
            </a:r>
            <a:r>
              <a:rPr lang="en-US" sz="1600" dirty="0" err="1">
                <a:latin typeface="HelveticaNeueLTStd"/>
              </a:rPr>
              <a:t>Gossweiler</a:t>
            </a:r>
            <a:r>
              <a:rPr lang="en-US" sz="1600" dirty="0">
                <a:latin typeface="HelveticaNeueLTStd"/>
              </a:rPr>
              <a:t> (2002): “NASA position paper for the CSCW 2002 workshop on Public, Community and Situated Displays </a:t>
            </a:r>
            <a:r>
              <a:rPr lang="en-US" sz="1600" dirty="0" err="1">
                <a:latin typeface="HelveticaNeueLTStd"/>
              </a:rPr>
              <a:t>MERBoard</a:t>
            </a:r>
            <a:r>
              <a:rPr lang="en-US" sz="1600" dirty="0">
                <a:latin typeface="HelveticaNeueLTStd"/>
              </a:rPr>
              <a:t>.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4186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Online Ethnography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28775"/>
            <a:ext cx="7415213" cy="4464521"/>
          </a:xfrm>
        </p:spPr>
        <p:txBody>
          <a:bodyPr>
            <a:normAutofit/>
          </a:bodyPr>
          <a:lstStyle/>
          <a:p>
            <a:r>
              <a:rPr lang="en-GB" sz="2800" dirty="0"/>
              <a:t>Virtual, Online, </a:t>
            </a:r>
            <a:r>
              <a:rPr lang="en-GB" sz="2800" dirty="0" err="1"/>
              <a:t>Netnography</a:t>
            </a:r>
            <a:endParaRPr lang="en-GB" sz="2800" dirty="0"/>
          </a:p>
          <a:p>
            <a:endParaRPr lang="en-US" sz="900" dirty="0"/>
          </a:p>
          <a:p>
            <a:r>
              <a:rPr lang="en-US" sz="2800" dirty="0"/>
              <a:t>Online and offline activity</a:t>
            </a:r>
          </a:p>
          <a:p>
            <a:endParaRPr lang="en-US" sz="800" dirty="0"/>
          </a:p>
          <a:p>
            <a:r>
              <a:rPr lang="en-US" sz="2800" dirty="0"/>
              <a:t>Interaction online differs from face-to-face</a:t>
            </a:r>
          </a:p>
          <a:p>
            <a:endParaRPr lang="en-US" sz="800" dirty="0"/>
          </a:p>
          <a:p>
            <a:r>
              <a:rPr lang="en-US" sz="2800" dirty="0"/>
              <a:t>Virtual worlds have a persistence that physical worlds do not have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800" dirty="0"/>
              <a:t>Ethical considerations and presentation of results are different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25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836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Observations and materials that might be collected (Crabtree, 2003)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536" y="1600200"/>
            <a:ext cx="8291264" cy="4756150"/>
          </a:xfrm>
        </p:spPr>
        <p:txBody>
          <a:bodyPr>
            <a:normAutofit fontScale="55000" lnSpcReduction="20000"/>
          </a:bodyPr>
          <a:lstStyle/>
          <a:p>
            <a:r>
              <a:rPr lang="en-US" sz="3500" dirty="0"/>
              <a:t>Activity or job descriptions.</a:t>
            </a:r>
          </a:p>
          <a:p>
            <a:endParaRPr lang="en-US" sz="900" dirty="0"/>
          </a:p>
          <a:p>
            <a:r>
              <a:rPr lang="en-US" sz="3500" dirty="0"/>
              <a:t>Rules and procedures that govern particular activities.</a:t>
            </a:r>
          </a:p>
          <a:p>
            <a:endParaRPr lang="en-US" sz="900" dirty="0"/>
          </a:p>
          <a:p>
            <a:r>
              <a:rPr lang="en-US" sz="3500" dirty="0"/>
              <a:t>Descriptions of activities observed.</a:t>
            </a:r>
          </a:p>
          <a:p>
            <a:endParaRPr lang="en-US" sz="900" dirty="0"/>
          </a:p>
          <a:p>
            <a:r>
              <a:rPr lang="en-US" sz="3500" dirty="0"/>
              <a:t>Recordings of the talk taking place between parties.</a:t>
            </a:r>
          </a:p>
          <a:p>
            <a:endParaRPr lang="en-US" sz="900" dirty="0"/>
          </a:p>
          <a:p>
            <a:r>
              <a:rPr lang="en-US" sz="3500" dirty="0"/>
              <a:t>Informal interviews with participants explaining the detail of observed activities.</a:t>
            </a:r>
          </a:p>
          <a:p>
            <a:endParaRPr lang="en-US" sz="900" dirty="0"/>
          </a:p>
          <a:p>
            <a:r>
              <a:rPr lang="en-US" sz="3500" dirty="0"/>
              <a:t>Diagrams of the physical layout, including the position of artifacts.</a:t>
            </a:r>
          </a:p>
          <a:p>
            <a:endParaRPr lang="en-US" sz="900" dirty="0"/>
          </a:p>
          <a:p>
            <a:r>
              <a:rPr lang="en-US" sz="3500" dirty="0"/>
              <a:t>Other information collected when observing activities:</a:t>
            </a:r>
          </a:p>
          <a:p>
            <a:endParaRPr lang="en-US" sz="900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Photographs of artifacts (documents, diagrams, forms, computers, etc.)</a:t>
            </a:r>
          </a:p>
          <a:p>
            <a:pPr lvl="1"/>
            <a:endParaRPr lang="en-US" sz="9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Videos of artifacts.</a:t>
            </a:r>
          </a:p>
          <a:p>
            <a:pPr lvl="1"/>
            <a:endParaRPr lang="en-US" sz="9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Descriptions of artifacts. </a:t>
            </a:r>
          </a:p>
          <a:p>
            <a:pPr lvl="1"/>
            <a:endParaRPr lang="en-US" sz="9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Workflow diagrams showing the sequential order of tasks.</a:t>
            </a:r>
          </a:p>
          <a:p>
            <a:pPr marL="457200" lvl="1" indent="0">
              <a:buNone/>
            </a:pPr>
            <a:endParaRPr lang="en-US" sz="9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Process maps showing connections between activities.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26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515694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74638"/>
            <a:ext cx="8640960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Liberation Sans"/>
              </a:rPr>
              <a:t>Direct observation in a controlled environment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43608" y="1340768"/>
            <a:ext cx="6480720" cy="489654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Liberation Sans"/>
              </a:rPr>
              <a:t>Direct observation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Liberation Sans"/>
              </a:rPr>
              <a:t>Think aloud techniques</a:t>
            </a:r>
          </a:p>
          <a:p>
            <a:r>
              <a:rPr lang="en-US" sz="2800" dirty="0">
                <a:latin typeface="Liberation Sans"/>
              </a:rPr>
              <a:t>Indirect observation – tracking users’ activities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Liberation Sans"/>
              </a:rPr>
              <a:t>Diaries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Liberation Sans"/>
              </a:rPr>
              <a:t>Interaction logs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Liberation Sans"/>
              </a:rPr>
              <a:t>Web analytics</a:t>
            </a:r>
            <a:endParaRPr lang="en-US" sz="2800" dirty="0">
              <a:solidFill>
                <a:schemeClr val="tx1"/>
              </a:solidFill>
              <a:latin typeface="Liberation Sans"/>
            </a:endParaRPr>
          </a:p>
          <a:p>
            <a:r>
              <a:rPr lang="en-US" sz="2800" dirty="0">
                <a:latin typeface="Liberation Sans"/>
              </a:rPr>
              <a:t>Video, audio, photos, notes are used to capture data in both types of observations</a:t>
            </a:r>
          </a:p>
          <a:p>
            <a:pPr lvl="1"/>
            <a:endParaRPr lang="en-US" sz="2400" dirty="0">
              <a:solidFill>
                <a:schemeClr val="tx1"/>
              </a:solidFill>
              <a:latin typeface="Liberation Sans"/>
            </a:endParaRPr>
          </a:p>
          <a:p>
            <a:endParaRPr lang="en-US" sz="2800" dirty="0">
              <a:latin typeface="Liberation Sans"/>
            </a:endParaRPr>
          </a:p>
          <a:p>
            <a:endParaRPr lang="en-US" sz="2800" dirty="0">
              <a:latin typeface="Liberatio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27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76441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496300" cy="947192"/>
          </a:xfrm>
        </p:spPr>
        <p:txBody>
          <a:bodyPr/>
          <a:lstStyle/>
          <a:p>
            <a:r>
              <a:rPr lang="en-US" sz="3600" dirty="0"/>
              <a:t>Choosing and combining techniques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628775"/>
            <a:ext cx="7632700" cy="4321175"/>
          </a:xfrm>
        </p:spPr>
        <p:txBody>
          <a:bodyPr/>
          <a:lstStyle/>
          <a:p>
            <a:r>
              <a:rPr lang="en-US" sz="3000" dirty="0"/>
              <a:t>Depends on the:</a:t>
            </a:r>
          </a:p>
          <a:p>
            <a:endParaRPr lang="en-US" sz="1200" dirty="0"/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Focus of the study</a:t>
            </a:r>
          </a:p>
          <a:p>
            <a:pPr lvl="1"/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Participants involved</a:t>
            </a:r>
          </a:p>
          <a:p>
            <a:pPr lvl="1"/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Nature of the technique(s)</a:t>
            </a:r>
          </a:p>
          <a:p>
            <a:pPr lvl="1"/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Resources available</a:t>
            </a:r>
          </a:p>
          <a:p>
            <a:pPr lvl="1"/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Time available </a:t>
            </a:r>
          </a:p>
          <a:p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28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9296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598" y="188640"/>
            <a:ext cx="8496300" cy="648370"/>
          </a:xfrm>
        </p:spPr>
        <p:txBody>
          <a:bodyPr/>
          <a:lstStyle/>
          <a:p>
            <a:r>
              <a:rPr lang="en-US" sz="3600" dirty="0"/>
              <a:t>Summary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649" y="1138559"/>
            <a:ext cx="8280151" cy="540035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Data gathering sessions should have clear goals.</a:t>
            </a:r>
          </a:p>
          <a:p>
            <a:pPr>
              <a:lnSpc>
                <a:spcPct val="80000"/>
              </a:lnSpc>
            </a:pPr>
            <a:endParaRPr lang="en-US" sz="400" dirty="0"/>
          </a:p>
          <a:p>
            <a:pPr>
              <a:lnSpc>
                <a:spcPct val="80000"/>
              </a:lnSpc>
            </a:pPr>
            <a:r>
              <a:rPr lang="en-US" sz="2400" dirty="0"/>
              <a:t>An informed consent may be needed.</a:t>
            </a:r>
          </a:p>
          <a:p>
            <a:pPr>
              <a:lnSpc>
                <a:spcPct val="80000"/>
              </a:lnSpc>
            </a:pPr>
            <a:endParaRPr lang="en-US" sz="400" dirty="0"/>
          </a:p>
          <a:p>
            <a:pPr>
              <a:lnSpc>
                <a:spcPct val="80000"/>
              </a:lnSpc>
            </a:pPr>
            <a:r>
              <a:rPr lang="en-US" sz="2400" dirty="0"/>
              <a:t>Five key issues of data gathering are: goals, choosing participants, triangulation, participant relationship, pilot.</a:t>
            </a:r>
          </a:p>
          <a:p>
            <a:pPr>
              <a:lnSpc>
                <a:spcPct val="80000"/>
              </a:lnSpc>
            </a:pPr>
            <a:endParaRPr lang="en-US" sz="400" dirty="0"/>
          </a:p>
          <a:p>
            <a:r>
              <a:rPr lang="en-US" sz="2400" dirty="0"/>
              <a:t>Data may be recorded using handwritten notes, audio or video recording, a camera, or any combination of these.</a:t>
            </a:r>
          </a:p>
          <a:p>
            <a:endParaRPr lang="en-US" sz="400" dirty="0"/>
          </a:p>
          <a:p>
            <a:pPr>
              <a:lnSpc>
                <a:spcPct val="80000"/>
              </a:lnSpc>
            </a:pPr>
            <a:r>
              <a:rPr lang="en-US" sz="2400" dirty="0"/>
              <a:t>Interviews may be structured, semi-structured or unstructured</a:t>
            </a:r>
          </a:p>
          <a:p>
            <a:pPr>
              <a:lnSpc>
                <a:spcPct val="80000"/>
              </a:lnSpc>
            </a:pPr>
            <a:endParaRPr lang="en-US" sz="400" dirty="0"/>
          </a:p>
          <a:p>
            <a:pPr>
              <a:lnSpc>
                <a:spcPct val="80000"/>
              </a:lnSpc>
            </a:pPr>
            <a:r>
              <a:rPr lang="en-US" sz="2400" dirty="0"/>
              <a:t>Focus groups are group interviews</a:t>
            </a:r>
          </a:p>
          <a:p>
            <a:pPr>
              <a:lnSpc>
                <a:spcPct val="80000"/>
              </a:lnSpc>
            </a:pPr>
            <a:endParaRPr lang="en-US" sz="400" dirty="0"/>
          </a:p>
          <a:p>
            <a:pPr>
              <a:lnSpc>
                <a:spcPct val="80000"/>
              </a:lnSpc>
            </a:pPr>
            <a:r>
              <a:rPr lang="en-US" sz="2400" dirty="0"/>
              <a:t>Questionnaires may be on paper, online or telephone</a:t>
            </a:r>
          </a:p>
          <a:p>
            <a:pPr>
              <a:lnSpc>
                <a:spcPct val="80000"/>
              </a:lnSpc>
            </a:pPr>
            <a:endParaRPr lang="en-US" sz="400" dirty="0"/>
          </a:p>
          <a:p>
            <a:pPr>
              <a:lnSpc>
                <a:spcPct val="80000"/>
              </a:lnSpc>
            </a:pPr>
            <a:r>
              <a:rPr lang="en-US" sz="2400" dirty="0"/>
              <a:t>Observation may be direct or indirect, in the field or in controlled settings.</a:t>
            </a:r>
          </a:p>
          <a:p>
            <a:pPr>
              <a:lnSpc>
                <a:spcPct val="80000"/>
              </a:lnSpc>
            </a:pPr>
            <a:endParaRPr lang="en-US" sz="400" dirty="0"/>
          </a:p>
          <a:p>
            <a:pPr>
              <a:lnSpc>
                <a:spcPct val="80000"/>
              </a:lnSpc>
            </a:pPr>
            <a:r>
              <a:rPr lang="en-US" sz="2400" dirty="0"/>
              <a:t>Techniques can be combined depending on the study focus, participants, nature of technique, available resources and time.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29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663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Five key issues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412776"/>
            <a:ext cx="8208962" cy="4824536"/>
          </a:xfrm>
        </p:spPr>
        <p:txBody>
          <a:bodyPr>
            <a:normAutofit fontScale="77500" lnSpcReduction="20000"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 dirty="0"/>
              <a:t>Setting goals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600" dirty="0"/>
          </a:p>
          <a:p>
            <a:pPr marL="1371600" lvl="2" indent="-4572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Decide how to analyze data once collected</a:t>
            </a:r>
          </a:p>
          <a:p>
            <a:pPr marL="1371600" lvl="2" indent="-457200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GB" sz="2800" dirty="0"/>
              <a:t>Identifying participants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GB" sz="600" dirty="0"/>
          </a:p>
          <a:p>
            <a:pPr marL="1371600" lvl="2" indent="-457200"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</a:rPr>
              <a:t>Decide who to gather data from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How many participants are needed</a:t>
            </a:r>
            <a:endParaRPr lang="en-GB" dirty="0">
              <a:solidFill>
                <a:schemeClr val="tx1"/>
              </a:solidFill>
            </a:endParaRPr>
          </a:p>
          <a:p>
            <a:pPr marL="1371600" lvl="2" indent="-457200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 dirty="0"/>
              <a:t>Relationship with participants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600" dirty="0"/>
          </a:p>
          <a:p>
            <a:pPr marL="1371600" lvl="2" indent="-4572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Clear and professional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Informed consent when appropriate</a:t>
            </a:r>
          </a:p>
          <a:p>
            <a:pPr marL="1371600" lvl="2" indent="-457200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 dirty="0"/>
              <a:t>Triangulation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600" dirty="0"/>
          </a:p>
          <a:p>
            <a:pPr marL="1371600" lvl="2" indent="-4572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Look at data from more than one perspective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Collect more than one type of data, </a:t>
            </a:r>
            <a:r>
              <a:rPr lang="en-US" dirty="0" err="1">
                <a:solidFill>
                  <a:schemeClr val="tx1"/>
                </a:solidFill>
              </a:rPr>
              <a:t>eg</a:t>
            </a:r>
            <a:r>
              <a:rPr lang="en-US" dirty="0">
                <a:solidFill>
                  <a:schemeClr val="tx1"/>
                </a:solidFill>
              </a:rPr>
              <a:t> qualitative from experiments and qualitative from interviews</a:t>
            </a:r>
          </a:p>
          <a:p>
            <a:pPr marL="1371600" lvl="2" indent="-457200">
              <a:lnSpc>
                <a:spcPct val="90000"/>
              </a:lnSpc>
            </a:pPr>
            <a:endParaRPr lang="en-US" sz="1300" dirty="0">
              <a:solidFill>
                <a:schemeClr val="tx1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sz="2800" dirty="0"/>
              <a:t>Pilot studies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sz="700" dirty="0"/>
          </a:p>
          <a:p>
            <a:pPr marL="1371600" lvl="2" indent="-4572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Small trial of main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5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recording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011988" cy="4525963"/>
          </a:xfrm>
        </p:spPr>
        <p:txBody>
          <a:bodyPr/>
          <a:lstStyle/>
          <a:p>
            <a:r>
              <a:rPr lang="en-US" sz="2800" dirty="0"/>
              <a:t>Notes, audio, video, photographs can be used individually or in combination:</a:t>
            </a:r>
          </a:p>
          <a:p>
            <a:endParaRPr lang="en-US" sz="600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Notes plus photographs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Audio plus photographs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Video</a:t>
            </a:r>
          </a:p>
          <a:p>
            <a:pPr lvl="1"/>
            <a:endParaRPr lang="en-US" sz="1200" dirty="0">
              <a:solidFill>
                <a:schemeClr val="tx1"/>
              </a:solidFill>
            </a:endParaRPr>
          </a:p>
          <a:p>
            <a:r>
              <a:rPr lang="en-US" sz="2800" dirty="0"/>
              <a:t>Different challenges and advantages with each type of data recording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4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109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Interviews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69289" y="1124744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  <a:cs typeface="Liberation Sans"/>
              </a:rPr>
              <a:t>Unstructured - are not directed by a script. Rich but not replicable.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latin typeface="Liberation Sans"/>
              <a:cs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  <a:cs typeface="Liberation Sans"/>
              </a:rPr>
              <a:t>Structured - are tightly scripted, often like a questionnaire. Replicable but may lack richness.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latin typeface="Liberation Sans"/>
              <a:cs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  <a:cs typeface="Liberation Sans"/>
              </a:rPr>
              <a:t>Semi-structured - guided by a script but interesting issues can be explored in more depth. Can provide a good balance between richness and replicability.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latin typeface="Liberation Sans"/>
              <a:cs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Liberation Sans"/>
                <a:cs typeface="Liberation Sans"/>
              </a:rPr>
              <a:t>Focus groups – a group interview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75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68313" y="103570"/>
            <a:ext cx="7988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Interview questions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84213" y="1052736"/>
            <a:ext cx="8001000" cy="4968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Two types: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latin typeface="Liberation Sans"/>
            </a:endParaRP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sz="2000" dirty="0">
                <a:latin typeface="Liberation Sans"/>
              </a:rPr>
              <a:t>‘closed questions’ have a predetermined answer format, e.g.. ‘yes’ or ‘no’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sz="2000" dirty="0">
                <a:latin typeface="Liberation Sans"/>
              </a:rPr>
              <a:t>‘open questions’ do not have a predetermined format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endParaRPr lang="en-US" sz="12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Closed questions are easier to analyze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2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Avoid: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800" dirty="0">
              <a:latin typeface="Liberation Sans"/>
            </a:endParaRP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sz="2000" dirty="0">
                <a:latin typeface="Liberation Sans"/>
              </a:rPr>
              <a:t>Long questions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sz="2000" dirty="0">
                <a:latin typeface="Liberation Sans"/>
              </a:rPr>
              <a:t>Compound sentences - split them into two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sz="2000" dirty="0">
                <a:latin typeface="Liberation Sans"/>
              </a:rPr>
              <a:t>Jargon and language that the interviewee may not understand 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sz="2000" dirty="0">
                <a:latin typeface="Liberation Sans"/>
              </a:rPr>
              <a:t>Leading questions that make assumptions e.g.. why do you like …?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sz="2000" dirty="0">
                <a:latin typeface="Liberation Sans"/>
              </a:rPr>
              <a:t>Unconscious biases e.g.. gender stereotypes</a:t>
            </a:r>
            <a:endParaRPr lang="en-US" sz="2400" dirty="0">
              <a:latin typeface="Liberation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83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695285" y="332656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Running the interview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23850" y="1628775"/>
            <a:ext cx="8458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Liberation Sans"/>
              </a:rPr>
              <a:t>Introduction</a:t>
            </a:r>
            <a:r>
              <a:rPr lang="en-US" sz="2400" dirty="0">
                <a:latin typeface="Liberation Sans"/>
              </a:rPr>
              <a:t> </a:t>
            </a:r>
            <a:r>
              <a:rPr lang="en-US" sz="2400" i="1" dirty="0">
                <a:latin typeface="Liberation Sans"/>
              </a:rPr>
              <a:t>– </a:t>
            </a:r>
            <a:r>
              <a:rPr lang="en-US" sz="2400" dirty="0">
                <a:latin typeface="Liberation Sans"/>
              </a:rPr>
              <a:t>introduce yourself, explain the goals of the interview, reassure about the ethical issues, ask to record, present the informed consent form.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Liberation Sans"/>
              </a:rPr>
              <a:t>Warm-up</a:t>
            </a:r>
            <a:r>
              <a:rPr lang="en-US" sz="2400" dirty="0">
                <a:latin typeface="Liberation Sans"/>
              </a:rPr>
              <a:t> </a:t>
            </a:r>
            <a:r>
              <a:rPr lang="en-US" sz="2400" i="1" dirty="0">
                <a:latin typeface="Liberation Sans"/>
              </a:rPr>
              <a:t>–</a:t>
            </a:r>
            <a:r>
              <a:rPr lang="en-US" sz="2400" dirty="0">
                <a:latin typeface="Liberation Sans"/>
              </a:rPr>
              <a:t> make first questions easy and non-threatening.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Liberation Sans"/>
              </a:rPr>
              <a:t>Main body – </a:t>
            </a:r>
            <a:r>
              <a:rPr lang="en-US" sz="2400" dirty="0">
                <a:latin typeface="Liberation Sans"/>
              </a:rPr>
              <a:t>present questions in a</a:t>
            </a:r>
            <a:r>
              <a:rPr lang="en-US" sz="2400" i="1" dirty="0">
                <a:latin typeface="Liberation Sans"/>
              </a:rPr>
              <a:t> </a:t>
            </a:r>
            <a:r>
              <a:rPr lang="en-US" sz="2400" dirty="0">
                <a:latin typeface="Liberation Sans"/>
              </a:rPr>
              <a:t>logical</a:t>
            </a:r>
            <a:r>
              <a:rPr lang="en-US" sz="2400" i="1" dirty="0">
                <a:latin typeface="Liberation Sans"/>
              </a:rPr>
              <a:t> </a:t>
            </a:r>
            <a:r>
              <a:rPr lang="en-US" sz="2400" dirty="0">
                <a:latin typeface="Liberation Sans"/>
              </a:rPr>
              <a:t>order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Liberation Sans"/>
              </a:rPr>
              <a:t>A cool-off period – </a:t>
            </a:r>
            <a:r>
              <a:rPr lang="en-US" sz="2400" dirty="0">
                <a:latin typeface="Liberation Sans"/>
              </a:rPr>
              <a:t>include</a:t>
            </a:r>
            <a:r>
              <a:rPr lang="en-US" sz="2400" i="1" dirty="0">
                <a:latin typeface="Liberation Sans"/>
              </a:rPr>
              <a:t> </a:t>
            </a:r>
            <a:r>
              <a:rPr lang="en-US" sz="2400" dirty="0">
                <a:latin typeface="Liberation Sans"/>
              </a:rPr>
              <a:t>a few easy questions to defuse tension at the end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Liberation Sans"/>
              </a:rPr>
              <a:t>Closure – </a:t>
            </a:r>
            <a:r>
              <a:rPr lang="en-US" sz="2400" dirty="0">
                <a:latin typeface="Liberation Sans"/>
              </a:rPr>
              <a:t>thank interviewee, signal the end, </a:t>
            </a:r>
            <a:br>
              <a:rPr lang="en-US" sz="2400" dirty="0">
                <a:latin typeface="Liberation Sans"/>
              </a:rPr>
            </a:br>
            <a:r>
              <a:rPr lang="en-US" sz="2400" dirty="0" err="1">
                <a:latin typeface="Liberation Sans"/>
              </a:rPr>
              <a:t>eg</a:t>
            </a:r>
            <a:r>
              <a:rPr lang="en-US" sz="2400" dirty="0">
                <a:latin typeface="Liberation Sans"/>
              </a:rPr>
              <a:t>. switch recorder off.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38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2BF6-BB73-E54D-8B15-CD917F91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 of interviews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5E9AC-4A19-3D41-9448-0AE45CA2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www.id-book.com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A748-0479-3D44-B366-29021359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New </a:t>
            </a:r>
            <a:fld id="{A7EA2D8D-44E5-43C4-BBA1-AE3E32EF0894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56038-CF96-234A-A8EC-0C15AFBFBC53}"/>
              </a:ext>
            </a:extLst>
          </p:cNvPr>
          <p:cNvSpPr/>
          <p:nvPr/>
        </p:nvSpPr>
        <p:spPr>
          <a:xfrm>
            <a:off x="827584" y="1844824"/>
            <a:ext cx="7560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iberation Sans"/>
              </a:rPr>
              <a:t>Digital conferencing systems such as skype, zoom, email and phones can be used to conduct interviews. Some advantages are:</a:t>
            </a:r>
          </a:p>
          <a:p>
            <a:endParaRPr lang="en-US" sz="2400" dirty="0">
              <a:latin typeface="Liberatio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Participants are in their own environment so are more relaxed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Participants don’t need to travel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Participants don’t need to worry about what to wear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For interviews involving sensitive issues it is easier for interviewees to be anonymous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Enriching the interview process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36378" y="1484784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Liberation Sans"/>
              </a:rPr>
              <a:t>Props - devices for prompting interviewee, e.g. use a prototype, scenario</a:t>
            </a:r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2656133"/>
            <a:ext cx="6912768" cy="3705451"/>
          </a:xfrm>
          <a:noFill/>
          <a:ln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987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ffa1a28-61fb-4497-915c-66fa8ae20bde"/>
</p:tagLst>
</file>

<file path=ppt/theme/theme1.xml><?xml version="1.0" encoding="utf-8"?>
<a:theme xmlns:a="http://schemas.openxmlformats.org/drawingml/2006/main" name="Office Theme">
  <a:themeElements>
    <a:clrScheme name="Custom 7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6D945A"/>
      </a:accent6>
      <a:hlink>
        <a:srgbClr val="0000FF"/>
      </a:hlink>
      <a:folHlink>
        <a:srgbClr val="1A191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7413</TotalTime>
  <Words>1595</Words>
  <Application>Microsoft Office PowerPoint</Application>
  <PresentationFormat>On-screen Show (4:3)</PresentationFormat>
  <Paragraphs>360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Aims</vt:lpstr>
      <vt:lpstr>Five key issues</vt:lpstr>
      <vt:lpstr>Data recording</vt:lpstr>
      <vt:lpstr>PowerPoint Presentation</vt:lpstr>
      <vt:lpstr>PowerPoint Presentation</vt:lpstr>
      <vt:lpstr>PowerPoint Presentation</vt:lpstr>
      <vt:lpstr>Other forms of interviews</vt:lpstr>
      <vt:lpstr>Enriching the interview process</vt:lpstr>
      <vt:lpstr>PowerPoint Presentation</vt:lpstr>
      <vt:lpstr>PowerPoint Presentation</vt:lpstr>
      <vt:lpstr>PowerPoint Presentation</vt:lpstr>
      <vt:lpstr>Encouraging a good response</vt:lpstr>
      <vt:lpstr>Advantages of online questionnaires</vt:lpstr>
      <vt:lpstr>Example of an online questionnaire</vt:lpstr>
      <vt:lpstr>Problems with online questionnaires</vt:lpstr>
      <vt:lpstr>Deploying online questionnaires</vt:lpstr>
      <vt:lpstr>Observation</vt:lpstr>
      <vt:lpstr>Observation</vt:lpstr>
      <vt:lpstr>Structuring frameworks to guide observation</vt:lpstr>
      <vt:lpstr>Planning and conducting observation in the field</vt:lpstr>
      <vt:lpstr>Ethnography (1)</vt:lpstr>
      <vt:lpstr>Ethnography (2)</vt:lpstr>
      <vt:lpstr>Ethnography (2)</vt:lpstr>
      <vt:lpstr>Online Ethnography</vt:lpstr>
      <vt:lpstr>Observations and materials that might be collected (Crabtree, 2003)</vt:lpstr>
      <vt:lpstr>Direct observation in a controlled environment</vt:lpstr>
      <vt:lpstr>Choosing and combining techniques</vt:lpstr>
      <vt:lpstr>Summary</vt:lpstr>
    </vt:vector>
  </TitlesOfParts>
  <Company>John Wiley and Sons,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Helen.Sharp</cp:lastModifiedBy>
  <cp:revision>65</cp:revision>
  <dcterms:created xsi:type="dcterms:W3CDTF">2015-01-06T09:40:09Z</dcterms:created>
  <dcterms:modified xsi:type="dcterms:W3CDTF">2021-12-17T15:05:11Z</dcterms:modified>
</cp:coreProperties>
</file>